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8" r:id="rId3"/>
    <p:sldId id="259" r:id="rId4"/>
    <p:sldId id="261" r:id="rId5"/>
    <p:sldId id="262" r:id="rId6"/>
    <p:sldId id="264" r:id="rId7"/>
    <p:sldId id="27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F:\netCDF\cloud-oblaci\oblak_srpska_bh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F:\netCDF\cloud-oblaci\oblak_srpska_bh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Cambria" panose="02040503050406030204" pitchFamily="18" charset="0"/>
                <a:ea typeface="Cambria" panose="02040503050406030204" pitchFamily="18" charset="0"/>
                <a:cs typeface="+mn-cs"/>
              </a:defRPr>
            </a:pPr>
            <a:r>
              <a:rPr lang="en-US" sz="2000" dirty="0" err="1" smtClean="0">
                <a:latin typeface="Cambria" panose="02040503050406030204" pitchFamily="18" charset="0"/>
                <a:ea typeface="Cambria" panose="02040503050406030204" pitchFamily="18" charset="0"/>
              </a:rPr>
              <a:t>oblaci</a:t>
            </a:r>
            <a:r>
              <a:rPr lang="en-US" sz="2000" dirty="0" smtClean="0">
                <a:latin typeface="Cambria" panose="02040503050406030204" pitchFamily="18" charset="0"/>
                <a:ea typeface="Cambria" panose="02040503050406030204" pitchFamily="18" charset="0"/>
              </a:rPr>
              <a:t>-RS</a:t>
            </a:r>
            <a:r>
              <a:rPr lang="sr-Latn-RS" sz="2000" dirty="0" smtClean="0">
                <a:latin typeface="Cambria" panose="02040503050406030204" pitchFamily="18" charset="0"/>
                <a:ea typeface="Cambria" panose="02040503050406030204" pitchFamily="18" charset="0"/>
              </a:rPr>
              <a:t>_</a:t>
            </a:r>
            <a:r>
              <a:rPr lang="en-US" sz="2000" dirty="0" smtClean="0">
                <a:latin typeface="Cambria" panose="02040503050406030204" pitchFamily="18" charset="0"/>
                <a:ea typeface="Cambria" panose="02040503050406030204" pitchFamily="18" charset="0"/>
              </a:rPr>
              <a:t>BH</a:t>
            </a:r>
            <a:endParaRPr lang="sr-Latn-BA" sz="2000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pPr>
              <a:defRPr sz="2000">
                <a:latin typeface="Cambria" panose="02040503050406030204" pitchFamily="18" charset="0"/>
                <a:ea typeface="Cambria" panose="02040503050406030204" pitchFamily="18" charset="0"/>
              </a:defRPr>
            </a:pPr>
            <a:r>
              <a:rPr lang="sr-Latn-BA" sz="2000" dirty="0" smtClean="0">
                <a:latin typeface="Cambria" panose="02040503050406030204" pitchFamily="18" charset="0"/>
                <a:ea typeface="Cambria" panose="02040503050406030204" pitchFamily="18" charset="0"/>
              </a:rPr>
              <a:t>CFC 1982-2018</a:t>
            </a:r>
            <a:endParaRPr lang="en-US" sz="2000" dirty="0">
              <a:latin typeface="Cambria" panose="02040503050406030204" pitchFamily="18" charset="0"/>
              <a:ea typeface="Cambria" panose="02040503050406030204" pitchFamily="18" charset="0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Cambria" panose="02040503050406030204" pitchFamily="18" charset="0"/>
              <a:ea typeface="Cambria" panose="02040503050406030204" pitchFamily="18" charset="0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1"/>
          <c:order val="0"/>
          <c:tx>
            <c:strRef>
              <c:f>'data-yea'!$C$4</c:f>
              <c:strCache>
                <c:ptCount val="1"/>
                <c:pt idx="0">
                  <c:v>oblaci-RS/BH</c:v>
                </c:pt>
              </c:strCache>
            </c:strRef>
          </c:tx>
          <c:spPr>
            <a:ln w="28575" cap="rnd">
              <a:solidFill>
                <a:schemeClr val="accent5">
                  <a:lumMod val="60000"/>
                  <a:lumOff val="40000"/>
                </a:schemeClr>
              </a:solidFill>
              <a:round/>
            </a:ln>
            <a:effectLst/>
          </c:spPr>
          <c:marker>
            <c:symbol val="none"/>
          </c:marker>
          <c:trendline>
            <c:spPr>
              <a:ln w="19050" cap="rnd">
                <a:solidFill>
                  <a:srgbClr val="00B0F0"/>
                </a:solidFill>
                <a:prstDash val="sysDot"/>
              </a:ln>
              <a:effectLst/>
            </c:spPr>
            <c:trendlineType val="poly"/>
            <c:order val="3"/>
            <c:dispRSqr val="0"/>
            <c:dispEq val="0"/>
          </c:trendline>
          <c:cat>
            <c:numRef>
              <c:f>'data-yea'!$B$5:$B$42</c:f>
              <c:numCache>
                <c:formatCode>General</c:formatCode>
                <c:ptCount val="38"/>
                <c:pt idx="0">
                  <c:v>1982</c:v>
                </c:pt>
                <c:pt idx="1">
                  <c:v>1983</c:v>
                </c:pt>
                <c:pt idx="2">
                  <c:v>1984</c:v>
                </c:pt>
                <c:pt idx="3">
                  <c:v>1985</c:v>
                </c:pt>
                <c:pt idx="4">
                  <c:v>1986</c:v>
                </c:pt>
                <c:pt idx="5">
                  <c:v>1987</c:v>
                </c:pt>
                <c:pt idx="6">
                  <c:v>1988</c:v>
                </c:pt>
                <c:pt idx="7">
                  <c:v>1989</c:v>
                </c:pt>
                <c:pt idx="8">
                  <c:v>1990</c:v>
                </c:pt>
                <c:pt idx="9">
                  <c:v>1991</c:v>
                </c:pt>
                <c:pt idx="10">
                  <c:v>1992</c:v>
                </c:pt>
                <c:pt idx="11">
                  <c:v>1993</c:v>
                </c:pt>
                <c:pt idx="12">
                  <c:v>1994</c:v>
                </c:pt>
                <c:pt idx="13">
                  <c:v>1995</c:v>
                </c:pt>
                <c:pt idx="14">
                  <c:v>1996</c:v>
                </c:pt>
                <c:pt idx="15">
                  <c:v>1997</c:v>
                </c:pt>
                <c:pt idx="16">
                  <c:v>1998</c:v>
                </c:pt>
                <c:pt idx="17">
                  <c:v>1999</c:v>
                </c:pt>
                <c:pt idx="18">
                  <c:v>2000</c:v>
                </c:pt>
                <c:pt idx="19">
                  <c:v>2001</c:v>
                </c:pt>
                <c:pt idx="20">
                  <c:v>2002</c:v>
                </c:pt>
                <c:pt idx="21">
                  <c:v>2003</c:v>
                </c:pt>
                <c:pt idx="22">
                  <c:v>2004</c:v>
                </c:pt>
                <c:pt idx="23">
                  <c:v>2005</c:v>
                </c:pt>
                <c:pt idx="24">
                  <c:v>2006</c:v>
                </c:pt>
                <c:pt idx="25">
                  <c:v>2007</c:v>
                </c:pt>
                <c:pt idx="26">
                  <c:v>2008</c:v>
                </c:pt>
                <c:pt idx="27">
                  <c:v>2009</c:v>
                </c:pt>
                <c:pt idx="28">
                  <c:v>2010</c:v>
                </c:pt>
                <c:pt idx="29">
                  <c:v>2011</c:v>
                </c:pt>
                <c:pt idx="30">
                  <c:v>2012</c:v>
                </c:pt>
                <c:pt idx="31">
                  <c:v>2013</c:v>
                </c:pt>
                <c:pt idx="32">
                  <c:v>2014</c:v>
                </c:pt>
                <c:pt idx="33">
                  <c:v>2015</c:v>
                </c:pt>
                <c:pt idx="34">
                  <c:v>2016</c:v>
                </c:pt>
                <c:pt idx="35">
                  <c:v>2017</c:v>
                </c:pt>
                <c:pt idx="36">
                  <c:v>2018</c:v>
                </c:pt>
                <c:pt idx="37">
                  <c:v>2019</c:v>
                </c:pt>
              </c:numCache>
            </c:numRef>
          </c:cat>
          <c:val>
            <c:numRef>
              <c:f>'data-yea'!$C$5:$C$42</c:f>
              <c:numCache>
                <c:formatCode>General</c:formatCode>
                <c:ptCount val="38"/>
                <c:pt idx="0">
                  <c:v>62.475000000000001</c:v>
                </c:pt>
                <c:pt idx="1">
                  <c:v>61.558333330000004</c:v>
                </c:pt>
                <c:pt idx="2">
                  <c:v>68.283333330000005</c:v>
                </c:pt>
                <c:pt idx="3">
                  <c:v>58.575000000000003</c:v>
                </c:pt>
                <c:pt idx="4">
                  <c:v>59.883333329999999</c:v>
                </c:pt>
                <c:pt idx="5">
                  <c:v>63.908333329999998</c:v>
                </c:pt>
                <c:pt idx="6">
                  <c:v>60.458333330000002</c:v>
                </c:pt>
                <c:pt idx="7">
                  <c:v>56.891666669999999</c:v>
                </c:pt>
                <c:pt idx="8">
                  <c:v>54.35</c:v>
                </c:pt>
                <c:pt idx="9">
                  <c:v>59.291666669999998</c:v>
                </c:pt>
                <c:pt idx="10">
                  <c:v>55.408333329999998</c:v>
                </c:pt>
                <c:pt idx="11">
                  <c:v>55.708333330000002</c:v>
                </c:pt>
                <c:pt idx="12">
                  <c:v>56.325000000000003</c:v>
                </c:pt>
                <c:pt idx="13">
                  <c:v>62.325000000000003</c:v>
                </c:pt>
                <c:pt idx="14">
                  <c:v>64.591666669999995</c:v>
                </c:pt>
                <c:pt idx="15">
                  <c:v>56.975000000000001</c:v>
                </c:pt>
                <c:pt idx="16">
                  <c:v>56.833333330000002</c:v>
                </c:pt>
                <c:pt idx="17">
                  <c:v>58.591666670000002</c:v>
                </c:pt>
                <c:pt idx="18">
                  <c:v>54.85</c:v>
                </c:pt>
                <c:pt idx="19">
                  <c:v>57.174999999999997</c:v>
                </c:pt>
                <c:pt idx="20">
                  <c:v>60.625</c:v>
                </c:pt>
                <c:pt idx="21">
                  <c:v>51.833333330000002</c:v>
                </c:pt>
                <c:pt idx="22">
                  <c:v>59.166666669999998</c:v>
                </c:pt>
                <c:pt idx="23">
                  <c:v>59.2</c:v>
                </c:pt>
                <c:pt idx="24">
                  <c:v>56.825000000000003</c:v>
                </c:pt>
                <c:pt idx="25">
                  <c:v>54.291666669999998</c:v>
                </c:pt>
                <c:pt idx="26">
                  <c:v>55.391666669999999</c:v>
                </c:pt>
                <c:pt idx="27">
                  <c:v>59.216666670000002</c:v>
                </c:pt>
                <c:pt idx="28">
                  <c:v>62.05</c:v>
                </c:pt>
                <c:pt idx="29">
                  <c:v>50.274999999999999</c:v>
                </c:pt>
                <c:pt idx="30">
                  <c:v>53.008333329999999</c:v>
                </c:pt>
                <c:pt idx="31">
                  <c:v>57.183333330000004</c:v>
                </c:pt>
                <c:pt idx="32">
                  <c:v>61.783333329999998</c:v>
                </c:pt>
                <c:pt idx="33">
                  <c:v>53.183333330000004</c:v>
                </c:pt>
                <c:pt idx="34">
                  <c:v>56.908333329999998</c:v>
                </c:pt>
                <c:pt idx="35">
                  <c:v>51.183333330000004</c:v>
                </c:pt>
                <c:pt idx="36">
                  <c:v>56.916666669999998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57D-428F-B5EE-4CF7397308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1824392"/>
        <c:axId val="311824064"/>
      </c:lineChart>
      <c:catAx>
        <c:axId val="311824392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1824064"/>
        <c:crosses val="autoZero"/>
        <c:auto val="1"/>
        <c:lblAlgn val="ctr"/>
        <c:lblOffset val="100"/>
        <c:noMultiLvlLbl val="0"/>
      </c:catAx>
      <c:valAx>
        <c:axId val="311824064"/>
        <c:scaling>
          <c:orientation val="minMax"/>
          <c:min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1824392"/>
        <c:crosses val="autoZero"/>
        <c:crossBetween val="between"/>
        <c:majorUnit val="2.5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 err="1"/>
              <a:t>srednja</a:t>
            </a:r>
            <a:r>
              <a:rPr lang="en-US" sz="2400" dirty="0"/>
              <a:t> </a:t>
            </a:r>
            <a:r>
              <a:rPr lang="en-US" sz="2400" dirty="0" err="1" smtClean="0"/>
              <a:t>oblačnost</a:t>
            </a:r>
            <a:r>
              <a:rPr lang="sr-Latn-RS" sz="2400" dirty="0" smtClean="0"/>
              <a:t> %</a:t>
            </a:r>
            <a:endParaRPr lang="en-US" sz="2400" dirty="0"/>
          </a:p>
        </c:rich>
      </c:tx>
      <c:layout>
        <c:manualLayout>
          <c:xMode val="edge"/>
          <c:yMode val="edge"/>
          <c:x val="3.0638888888888896E-2"/>
          <c:y val="5.6737588652482273E-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MM!$A$4:$A$15</c:f>
              <c:strCache>
                <c:ptCount val="12"/>
                <c:pt idx="0">
                  <c:v>12</c:v>
                </c:pt>
                <c:pt idx="1">
                  <c:v>01</c:v>
                </c:pt>
                <c:pt idx="2">
                  <c:v>02</c:v>
                </c:pt>
                <c:pt idx="3">
                  <c:v>03</c:v>
                </c:pt>
                <c:pt idx="4">
                  <c:v>04</c:v>
                </c:pt>
                <c:pt idx="5">
                  <c:v>05</c:v>
                </c:pt>
                <c:pt idx="6">
                  <c:v>06</c:v>
                </c:pt>
                <c:pt idx="7">
                  <c:v>07</c:v>
                </c:pt>
                <c:pt idx="8">
                  <c:v>08</c:v>
                </c:pt>
                <c:pt idx="9">
                  <c:v>09</c:v>
                </c:pt>
                <c:pt idx="10">
                  <c:v>10</c:v>
                </c:pt>
                <c:pt idx="11">
                  <c:v>11</c:v>
                </c:pt>
              </c:strCache>
            </c:strRef>
          </c:cat>
          <c:val>
            <c:numRef>
              <c:f>MM!$B$4:$B$15</c:f>
              <c:numCache>
                <c:formatCode>0</c:formatCode>
                <c:ptCount val="12"/>
                <c:pt idx="0">
                  <c:v>70.189189189999993</c:v>
                </c:pt>
                <c:pt idx="1">
                  <c:v>70.573684209999996</c:v>
                </c:pt>
                <c:pt idx="2">
                  <c:v>68.357894740000006</c:v>
                </c:pt>
                <c:pt idx="3">
                  <c:v>65.852631579999994</c:v>
                </c:pt>
                <c:pt idx="4">
                  <c:v>65.534210529999996</c:v>
                </c:pt>
                <c:pt idx="5">
                  <c:v>59.389473680000002</c:v>
                </c:pt>
                <c:pt idx="6">
                  <c:v>49.2</c:v>
                </c:pt>
                <c:pt idx="7">
                  <c:v>36.235135139999997</c:v>
                </c:pt>
                <c:pt idx="8">
                  <c:v>35.197297300000002</c:v>
                </c:pt>
                <c:pt idx="9">
                  <c:v>48.402702699999999</c:v>
                </c:pt>
                <c:pt idx="10">
                  <c:v>57.724324320000001</c:v>
                </c:pt>
                <c:pt idx="11">
                  <c:v>67.881081080000001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DB-4554-8178-9B9F68BBE8E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311814880"/>
        <c:axId val="311818160"/>
        <c:axId val="0"/>
      </c:bar3DChart>
      <c:catAx>
        <c:axId val="31181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1818160"/>
        <c:crosses val="autoZero"/>
        <c:auto val="1"/>
        <c:lblAlgn val="ctr"/>
        <c:lblOffset val="100"/>
        <c:noMultiLvlLbl val="0"/>
      </c:catAx>
      <c:valAx>
        <c:axId val="311818160"/>
        <c:scaling>
          <c:orientation val="minMax"/>
          <c:min val="3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1181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10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8094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870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87240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59071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154742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6855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3551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752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6644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0405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39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6372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106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043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4768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44013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/>
              <a:t>4/8/2021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577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1015" y="1167618"/>
            <a:ext cx="8764173" cy="984739"/>
          </a:xfrm>
        </p:spPr>
        <p:txBody>
          <a:bodyPr>
            <a:normAutofit fontScale="90000"/>
          </a:bodyPr>
          <a:lstStyle/>
          <a:p>
            <a:r>
              <a:rPr lang="sr-Latn-RS" dirty="0" smtClean="0">
                <a:solidFill>
                  <a:srgbClr val="0070C0"/>
                </a:solidFill>
              </a:rPr>
              <a:t>RHMS-Climate </a:t>
            </a:r>
            <a:r>
              <a:rPr lang="sr-Latn-RS" dirty="0" smtClean="0">
                <a:solidFill>
                  <a:srgbClr val="0070C0"/>
                </a:solidFill>
              </a:rPr>
              <a:t>service</a:t>
            </a:r>
            <a:br>
              <a:rPr lang="sr-Latn-RS" dirty="0" smtClean="0">
                <a:solidFill>
                  <a:srgbClr val="0070C0"/>
                </a:solidFill>
              </a:rPr>
            </a:br>
            <a:r>
              <a:rPr lang="sr-Latn-RS" dirty="0" smtClean="0">
                <a:solidFill>
                  <a:srgbClr val="0070C0"/>
                </a:solidFill>
              </a:rPr>
              <a:t>attended trainings</a:t>
            </a:r>
            <a:r>
              <a:rPr lang="sr-Latn-RS" dirty="0" smtClean="0">
                <a:solidFill>
                  <a:srgbClr val="0070C0"/>
                </a:solidFill>
              </a:rPr>
              <a:t>: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1015" y="2278966"/>
            <a:ext cx="11408898" cy="3812345"/>
          </a:xfrm>
        </p:spPr>
        <p:txBody>
          <a:bodyPr>
            <a:normAutofit/>
          </a:bodyPr>
          <a:lstStyle/>
          <a:p>
            <a:pPr marL="342900" lvl="0" indent="-342900" algn="ctr">
              <a:buFont typeface="Arial" panose="020B0604020202020204" pitchFamily="34" charset="0"/>
              <a:buChar char="•"/>
            </a:pPr>
            <a:r>
              <a:rPr lang="sr-Cyrl-RS" sz="2400" dirty="0"/>
              <a:t>Using Grided Satelite Data in Climate Services, on line fase 16-27 April 2018 </a:t>
            </a:r>
            <a:endParaRPr lang="en-US" sz="2400" i="1" dirty="0"/>
          </a:p>
          <a:p>
            <a:pPr lvl="0" algn="ctr"/>
            <a:r>
              <a:rPr lang="sr-Latn-RS" sz="2400" b="1" dirty="0" smtClean="0"/>
              <a:t>	- </a:t>
            </a:r>
            <a:r>
              <a:rPr lang="sr-Cyrl-RS" sz="2400" b="1" dirty="0" smtClean="0"/>
              <a:t>5th </a:t>
            </a:r>
            <a:r>
              <a:rPr lang="sr-Cyrl-RS" sz="2400" b="1" dirty="0"/>
              <a:t>CM SAF User Workshop and the 1st Advanced Training Course for CM SAF users, Mainz, Germany 3-7 </a:t>
            </a:r>
            <a:r>
              <a:rPr lang="sr-Cyrl-RS" sz="2400" b="1" dirty="0" smtClean="0"/>
              <a:t>Jun 2019</a:t>
            </a:r>
            <a:endParaRPr lang="en-US" sz="2400" i="1" dirty="0" smtClean="0"/>
          </a:p>
          <a:p>
            <a:pPr algn="ctr"/>
            <a:endParaRPr lang="sr-Latn-RS" sz="2400" dirty="0" smtClean="0"/>
          </a:p>
          <a:p>
            <a:endParaRPr lang="sr-Latn-RS" sz="2400" dirty="0" smtClean="0"/>
          </a:p>
          <a:p>
            <a:pPr algn="l"/>
            <a:r>
              <a:rPr lang="sr-Latn-RS" sz="2400" dirty="0" smtClean="0"/>
              <a:t>Upon trainigs RHMS has used</a:t>
            </a:r>
          </a:p>
          <a:p>
            <a:pPr algn="l"/>
            <a:r>
              <a:rPr lang="sr-Latn-RS" sz="2400" dirty="0"/>
              <a:t>EUMETSAT </a:t>
            </a:r>
            <a:r>
              <a:rPr lang="sr-Latn-RS" sz="2400" dirty="0" smtClean="0"/>
              <a:t>/CMSAF </a:t>
            </a:r>
            <a:r>
              <a:rPr lang="sr-Latn-RS" sz="2400" dirty="0" smtClean="0"/>
              <a:t>satellite products </a:t>
            </a:r>
            <a:r>
              <a:rPr lang="sr-Latn-RS" sz="2400" dirty="0" smtClean="0"/>
              <a:t>in climatology purpose </a:t>
            </a:r>
          </a:p>
          <a:p>
            <a:pPr algn="l"/>
            <a:r>
              <a:rPr lang="sr-Latn-RS" sz="2400" dirty="0" smtClean="0"/>
              <a:t>A </a:t>
            </a:r>
            <a:r>
              <a:rPr lang="sr-Latn-RS" sz="2400" dirty="0"/>
              <a:t>few examples </a:t>
            </a:r>
            <a:r>
              <a:rPr lang="sr-Latn-RS" sz="2400" dirty="0" smtClean="0"/>
              <a:t> of SDU,SIS,LST,CFC,SOL are presented in the next slides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10220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628" y="266651"/>
            <a:ext cx="5309381" cy="1325563"/>
          </a:xfrm>
        </p:spPr>
        <p:txBody>
          <a:bodyPr/>
          <a:lstStyle/>
          <a:p>
            <a:r>
              <a:rPr lang="sr-Latn-RS" dirty="0" smtClean="0"/>
              <a:t>SDU-sunshine duration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28" y="2166425"/>
            <a:ext cx="6319101" cy="4572000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7188591" y="419051"/>
            <a:ext cx="451338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r-Latn-RS" dirty="0" smtClean="0"/>
              <a:t>LST-land surface temperature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327" y="1592214"/>
            <a:ext cx="56388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28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4575" y="158534"/>
            <a:ext cx="4723809" cy="416190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499" y="158534"/>
            <a:ext cx="8201025" cy="920750"/>
          </a:xfrm>
        </p:spPr>
        <p:txBody>
          <a:bodyPr/>
          <a:lstStyle/>
          <a:p>
            <a:r>
              <a:rPr lang="sr-Latn-RS" dirty="0" smtClean="0"/>
              <a:t>SIS-seasons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679" y="2454129"/>
            <a:ext cx="4723809" cy="421904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346" y="893573"/>
            <a:ext cx="4733333" cy="418095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359" y="2454129"/>
            <a:ext cx="4752381" cy="42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20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46" y="168178"/>
            <a:ext cx="10515600" cy="1027576"/>
          </a:xfrm>
        </p:spPr>
        <p:txBody>
          <a:bodyPr>
            <a:normAutofit/>
          </a:bodyPr>
          <a:lstStyle/>
          <a:p>
            <a:r>
              <a:rPr lang="sr-Latn-RS" dirty="0" smtClean="0"/>
              <a:t>SIS – surface downwelling shortwave radiation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46" y="1352550"/>
            <a:ext cx="12115507" cy="550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743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6775" y="493711"/>
            <a:ext cx="6191250" cy="1325563"/>
          </a:xfrm>
        </p:spPr>
        <p:txBody>
          <a:bodyPr/>
          <a:lstStyle/>
          <a:p>
            <a:r>
              <a:rPr lang="sr-Latn-RS" dirty="0" smtClean="0"/>
              <a:t>CLOUD FRACTION [%]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21775823"/>
              </p:ext>
            </p:extLst>
          </p:nvPr>
        </p:nvGraphicFramePr>
        <p:xfrm>
          <a:off x="576775" y="1819274"/>
          <a:ext cx="11119925" cy="41454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85976615"/>
              </p:ext>
            </p:extLst>
          </p:nvPr>
        </p:nvGraphicFramePr>
        <p:xfrm>
          <a:off x="6946362" y="37304"/>
          <a:ext cx="4572000" cy="2238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88090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6066" y="75829"/>
            <a:ext cx="5638800" cy="3657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8539" y="75829"/>
            <a:ext cx="10515600" cy="1325563"/>
          </a:xfrm>
        </p:spPr>
        <p:txBody>
          <a:bodyPr/>
          <a:lstStyle/>
          <a:p>
            <a:r>
              <a:rPr lang="sr-Latn-RS" dirty="0" smtClean="0">
                <a:solidFill>
                  <a:schemeClr val="accent2">
                    <a:lumMod val="75000"/>
                  </a:schemeClr>
                </a:solidFill>
              </a:rPr>
              <a:t>SOL – Surface upwelling longwave radiation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42" y="1904629"/>
            <a:ext cx="7461173" cy="4839680"/>
          </a:xfrm>
        </p:spPr>
      </p:pic>
    </p:spTree>
    <p:extLst>
      <p:ext uri="{BB962C8B-B14F-4D97-AF65-F5344CB8AC3E}">
        <p14:creationId xmlns:p14="http://schemas.microsoft.com/office/powerpoint/2010/main" val="3527700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2346446" y="337625"/>
            <a:ext cx="714439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r-Latn-RS" sz="2800" dirty="0">
                <a:solidFill>
                  <a:schemeClr val="accent2">
                    <a:lumMod val="50000"/>
                  </a:schemeClr>
                </a:solidFill>
              </a:rPr>
              <a:t>SOL – Surface upwelling longwave radiation</a:t>
            </a:r>
            <a:endParaRPr lang="en-US" sz="2800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7788" y="1294228"/>
            <a:ext cx="56388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725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TM02900688[[fn=Facet]]</Template>
  <TotalTime>148</TotalTime>
  <Words>51</Words>
  <Application>Microsoft Office PowerPoint</Application>
  <PresentationFormat>Widescreen</PresentationFormat>
  <Paragraphs>18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Cambria</vt:lpstr>
      <vt:lpstr>Trebuchet MS</vt:lpstr>
      <vt:lpstr>Wingdings 3</vt:lpstr>
      <vt:lpstr>Facet</vt:lpstr>
      <vt:lpstr>RHMS-Climate service attended trainings: </vt:lpstr>
      <vt:lpstr>SDU-sunshine duration</vt:lpstr>
      <vt:lpstr>SIS-seasons</vt:lpstr>
      <vt:lpstr>SIS – surface downwelling shortwave radiation</vt:lpstr>
      <vt:lpstr>CLOUD FRACTION [%]</vt:lpstr>
      <vt:lpstr>SOL – Surface upwelling longwave radiation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𝓡𝓾𝓭𝓪𝓝 𝓝𝓪𝓭𝓪</dc:creator>
  <cp:lastModifiedBy>𝓡𝓾𝓭𝓪𝓝 𝓝𝓪𝓭𝓪</cp:lastModifiedBy>
  <cp:revision>18</cp:revision>
  <dcterms:created xsi:type="dcterms:W3CDTF">2021-04-03T05:07:52Z</dcterms:created>
  <dcterms:modified xsi:type="dcterms:W3CDTF">2021-04-08T13:14:14Z</dcterms:modified>
</cp:coreProperties>
</file>

<file path=docProps/thumbnail.jpeg>
</file>